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3" r:id="rId3"/>
    <p:sldId id="259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AB53-398B-4C2A-9FCF-B701CE61F34B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85DA-888C-40AD-B6E4-91F3E5822A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77A6-6D2A-4D39-BA8F-11AA513A7D4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F369-F21C-41DC-8148-90972903CB94}" type="datetimeFigureOut">
              <a:rPr lang="de-DE" smtClean="0"/>
              <a:pPr/>
              <a:t>19.11.2023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8446-0C09-442C-8849-D8F365D696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7544" y="1052736"/>
            <a:ext cx="6184611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latin typeface="Arial Rounded MT Bold" pitchFamily="34" charset="0"/>
              </a:rPr>
              <a:t>Wir sind nicht nur verantwortlich für das, was wir tun, </a:t>
            </a:r>
          </a:p>
          <a:p>
            <a:r>
              <a:rPr lang="de-DE" dirty="0" smtClean="0">
                <a:latin typeface="Arial Rounded MT Bold" pitchFamily="34" charset="0"/>
              </a:rPr>
              <a:t>sondern auch für das, was wir nicht tun.</a:t>
            </a:r>
            <a:endParaRPr lang="de-DE" dirty="0">
              <a:latin typeface="Arial Rounded MT Bold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9552" y="162880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Molière</a:t>
            </a:r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1560" y="314096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 smtClean="0">
                <a:latin typeface="Arial Nova" pitchFamily="34" charset="0"/>
              </a:rPr>
              <a:t>Positionspapier zum Thema </a:t>
            </a:r>
            <a:r>
              <a:rPr lang="de-DE" sz="2800" u="sng" dirty="0" err="1" smtClean="0">
                <a:latin typeface="Arial Nova" pitchFamily="34" charset="0"/>
              </a:rPr>
              <a:t>Doppellender</a:t>
            </a:r>
            <a:r>
              <a:rPr lang="de-DE" sz="2800" u="sng" dirty="0" smtClean="0">
                <a:latin typeface="Arial Nova" pitchFamily="34" charset="0"/>
              </a:rPr>
              <a:t>-Gen</a:t>
            </a:r>
          </a:p>
          <a:p>
            <a:endParaRPr lang="de-DE" sz="2800" u="sng" dirty="0" smtClean="0">
              <a:latin typeface="Arial Nova" pitchFamily="34" charset="0"/>
            </a:endParaRPr>
          </a:p>
          <a:p>
            <a:endParaRPr lang="de-DE" sz="2800" u="sng" dirty="0" smtClean="0">
              <a:latin typeface="Arial Nova" pitchFamily="34" charset="0"/>
            </a:endParaRPr>
          </a:p>
          <a:p>
            <a:endParaRPr lang="de-DE" sz="2800" b="1" u="sng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804248" y="55892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14. November 2023</a:t>
            </a:r>
          </a:p>
          <a:p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55576" y="5517232"/>
            <a:ext cx="3187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Arial Nova" pitchFamily="34" charset="0"/>
                <a:cs typeface="Calibri"/>
              </a:rPr>
              <a:t>Antje Pommer, Vorsitzende VDHC e.V.</a:t>
            </a:r>
            <a:endParaRPr lang="de-DE" sz="1400" dirty="0"/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7544" y="1052736"/>
            <a:ext cx="5869525" cy="369318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solidFill>
                  <a:srgbClr val="009999"/>
                </a:solidFill>
              </a:rPr>
              <a:t>SNP Typisierung – Verantwortungsvolle Zucht durch Testung!</a:t>
            </a:r>
            <a:endParaRPr lang="de-DE" dirty="0">
              <a:solidFill>
                <a:srgbClr val="009999"/>
              </a:solidFill>
            </a:endParaRPr>
          </a:p>
        </p:txBody>
      </p:sp>
      <p:pic>
        <p:nvPicPr>
          <p:cNvPr id="16" name="Grafik 15" descr="Constanze Sta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005064"/>
            <a:ext cx="1771615" cy="237123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39552" y="1628800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Zum Stichtag 03.05.2023 waren 717 Hochlandrinder typisiert. Aktuellere Zahlen liegen uns nicht vor.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Als einziger Erbfehler taucht in unserer Rasse das </a:t>
            </a:r>
            <a:r>
              <a:rPr lang="de-DE" sz="1400" dirty="0" err="1" smtClean="0">
                <a:latin typeface="Arial Nova" pitchFamily="34" charset="0"/>
              </a:rPr>
              <a:t>Doppelendergen</a:t>
            </a:r>
            <a:r>
              <a:rPr lang="de-DE" sz="1400" dirty="0" smtClean="0">
                <a:latin typeface="Arial Nova" pitchFamily="34" charset="0"/>
              </a:rPr>
              <a:t> (</a:t>
            </a:r>
            <a:r>
              <a:rPr lang="de-DE" sz="1400" dirty="0" err="1" smtClean="0">
                <a:latin typeface="Arial Nova" pitchFamily="34" charset="0"/>
              </a:rPr>
              <a:t>muscular</a:t>
            </a:r>
            <a:r>
              <a:rPr lang="de-DE" sz="1400" dirty="0" smtClean="0">
                <a:latin typeface="Arial Nova" pitchFamily="34" charset="0"/>
              </a:rPr>
              <a:t> hypertrophy = </a:t>
            </a:r>
            <a:r>
              <a:rPr lang="de-DE" sz="1400" spc="140" dirty="0" err="1" smtClean="0">
                <a:latin typeface="Arial Nova" pitchFamily="34" charset="0"/>
              </a:rPr>
              <a:t>mh</a:t>
            </a:r>
            <a:r>
              <a:rPr lang="de-DE" sz="1400" spc="140" dirty="0" smtClean="0">
                <a:latin typeface="Arial Nova" pitchFamily="34" charset="0"/>
              </a:rPr>
              <a:t>)</a:t>
            </a:r>
            <a:r>
              <a:rPr lang="de-DE" sz="1400" dirty="0" smtClean="0">
                <a:latin typeface="Arial Nova" pitchFamily="34" charset="0"/>
              </a:rPr>
              <a:t> </a:t>
            </a:r>
            <a:r>
              <a:rPr lang="de-DE" sz="1400" dirty="0" smtClean="0">
                <a:latin typeface="Arial Nova" pitchFamily="34" charset="0"/>
              </a:rPr>
              <a:t>nt821 mit einer Trägerfrequenz </a:t>
            </a:r>
            <a:r>
              <a:rPr lang="de-DE" sz="1400" dirty="0" smtClean="0">
                <a:latin typeface="Arial Nova" pitchFamily="34" charset="0"/>
              </a:rPr>
              <a:t>in </a:t>
            </a:r>
            <a:r>
              <a:rPr lang="de-DE" sz="1400" dirty="0" smtClean="0">
                <a:latin typeface="Arial Nova" pitchFamily="34" charset="0"/>
              </a:rPr>
              <a:t>Höhe von </a:t>
            </a:r>
            <a:r>
              <a:rPr lang="de-DE" sz="1400" dirty="0" smtClean="0">
                <a:solidFill>
                  <a:srgbClr val="008080"/>
                </a:solidFill>
                <a:latin typeface="Arial Nova" pitchFamily="34" charset="0"/>
              </a:rPr>
              <a:t>2,23 %</a:t>
            </a:r>
            <a:r>
              <a:rPr lang="de-DE" sz="1400" dirty="0" smtClean="0">
                <a:latin typeface="Arial Nova" pitchFamily="34" charset="0"/>
              </a:rPr>
              <a:t> auf. 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Der Bundesverband Rind und Schwein weist darauf hin, </a:t>
            </a:r>
            <a:r>
              <a:rPr lang="de-DE" sz="1400" dirty="0" smtClean="0">
                <a:latin typeface="Arial Nova" pitchFamily="34" charset="0"/>
              </a:rPr>
              <a:t>dass </a:t>
            </a:r>
            <a:r>
              <a:rPr lang="de-DE" sz="1400" dirty="0" smtClean="0">
                <a:latin typeface="Arial Nova" pitchFamily="34" charset="0"/>
              </a:rPr>
              <a:t>bei solch einer geringen Frequenz  </a:t>
            </a:r>
            <a:r>
              <a:rPr lang="de-DE" sz="1400" dirty="0" smtClean="0">
                <a:latin typeface="Arial Nova" pitchFamily="34" charset="0"/>
              </a:rPr>
              <a:t>momentan  für uns kein Handlungsbedarf besteht. 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Noch sind die Zahlen der getesteten Rinder niedrig, aber die Dunkelziffer kennen wir nicht.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 Nova" pitchFamily="34" charset="0"/>
              </a:rPr>
              <a:t>Doch jedes Jahr, indem wir das Problem nicht anpacken ist ein verlorenes Jahr!</a:t>
            </a:r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9552" y="414908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Als Züchter tragen wir die Verantwortung, die hervorragenden Merkmale </a:t>
            </a:r>
          </a:p>
          <a:p>
            <a:r>
              <a:rPr lang="de-DE" sz="1400" dirty="0" smtClean="0">
                <a:latin typeface="Arial Nova" pitchFamily="34" charset="0"/>
              </a:rPr>
              <a:t>unserer Rasse zu schützen.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Im Folgenden haben wir prägnant unsere aktuellen Kenntnisse zusammengefasst.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Hiermit fordern wir jeden </a:t>
            </a:r>
            <a:r>
              <a:rPr lang="de-DE" sz="1400" dirty="0" err="1" smtClean="0">
                <a:latin typeface="Arial Nova" pitchFamily="34" charset="0"/>
              </a:rPr>
              <a:t>Highlandzüchter</a:t>
            </a:r>
            <a:r>
              <a:rPr lang="de-DE" sz="1400" dirty="0" smtClean="0">
                <a:latin typeface="Arial Nova" pitchFamily="34" charset="0"/>
              </a:rPr>
              <a:t> auf, </a:t>
            </a:r>
            <a:r>
              <a:rPr lang="de-DE" sz="1400" b="1" dirty="0" smtClean="0">
                <a:latin typeface="Arial Nova" pitchFamily="34" charset="0"/>
              </a:rPr>
              <a:t>Mitverantwortung</a:t>
            </a:r>
            <a:r>
              <a:rPr lang="de-DE" sz="1400" dirty="0" smtClean="0">
                <a:latin typeface="Arial Nova" pitchFamily="34" charset="0"/>
              </a:rPr>
              <a:t> zu tragen!</a:t>
            </a:r>
          </a:p>
          <a:p>
            <a:r>
              <a:rPr lang="de-DE" sz="1400" dirty="0" smtClean="0">
                <a:latin typeface="Arial Nova" pitchFamily="34" charset="0"/>
              </a:rPr>
              <a:t>Es geht um die Integrität unserer Rasse!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endParaRPr lang="de-DE" sz="1400" dirty="0" smtClean="0">
              <a:latin typeface="Arial Nova" pitchFamily="34" charset="0"/>
            </a:endParaRPr>
          </a:p>
          <a:p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75656" y="404664"/>
            <a:ext cx="2648067" cy="369318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solidFill>
                  <a:srgbClr val="009999"/>
                </a:solidFill>
              </a:rPr>
              <a:t>NEGATIVE AUSWIRKUNGN</a:t>
            </a:r>
            <a:endParaRPr lang="de-DE" dirty="0">
              <a:solidFill>
                <a:srgbClr val="009999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908720"/>
            <a:ext cx="864096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" marR="5080" indent="-230504">
              <a:lnSpc>
                <a:spcPts val="2160"/>
              </a:lnSpc>
              <a:spcBef>
                <a:spcPts val="375"/>
              </a:spcBef>
              <a:tabLst>
                <a:tab pos="242570" algn="l"/>
              </a:tabLst>
            </a:pPr>
            <a:r>
              <a:rPr lang="de-DE" sz="1400" dirty="0" smtClean="0">
                <a:latin typeface="Arial Nova" pitchFamily="34" charset="0"/>
              </a:rPr>
              <a:t>Die Genveränderung führt  zur Inaktivierung der natürlichen Funktion von </a:t>
            </a:r>
            <a:r>
              <a:rPr lang="de-DE" sz="1400" dirty="0" err="1" smtClean="0">
                <a:latin typeface="Arial Nova" pitchFamily="34" charset="0"/>
              </a:rPr>
              <a:t>Myostatin</a:t>
            </a:r>
            <a:r>
              <a:rPr lang="de-DE" sz="1400" dirty="0" smtClean="0">
                <a:latin typeface="Arial Nova" pitchFamily="34" charset="0"/>
              </a:rPr>
              <a:t> , die Folge ist u.a. </a:t>
            </a:r>
          </a:p>
          <a:p>
            <a:pPr marL="242570" marR="5080" indent="-230504">
              <a:lnSpc>
                <a:spcPts val="2160"/>
              </a:lnSpc>
              <a:spcBef>
                <a:spcPts val="375"/>
              </a:spcBef>
              <a:tabLst>
                <a:tab pos="242570" algn="l"/>
              </a:tabLst>
            </a:pPr>
            <a:r>
              <a:rPr lang="de-DE" sz="1400" dirty="0" smtClean="0">
                <a:latin typeface="Arial Nova" pitchFamily="34" charset="0"/>
              </a:rPr>
              <a:t>(siehe unten) ein übermäßiges Muskelwachstum.</a:t>
            </a:r>
          </a:p>
          <a:p>
            <a:pPr marL="242570" marR="5080" indent="-230504">
              <a:lnSpc>
                <a:spcPts val="2160"/>
              </a:lnSpc>
              <a:spcBef>
                <a:spcPts val="375"/>
              </a:spcBef>
              <a:tabLst>
                <a:tab pos="242570" algn="l"/>
              </a:tabLst>
            </a:pPr>
            <a:r>
              <a:rPr lang="de-DE" sz="1400" dirty="0" smtClean="0">
                <a:latin typeface="Arial Nova" pitchFamily="34" charset="0"/>
              </a:rPr>
              <a:t>Welche Negativauswirkungen hat diese Art der Genmutation noch?</a:t>
            </a:r>
          </a:p>
          <a:p>
            <a:pPr marL="242570" marR="5080" indent="-230504">
              <a:lnSpc>
                <a:spcPts val="2160"/>
              </a:lnSpc>
              <a:spcBef>
                <a:spcPts val="375"/>
              </a:spcBef>
              <a:tabLst>
                <a:tab pos="242570" algn="l"/>
              </a:tabLst>
            </a:pPr>
            <a:endParaRPr lang="de-DE" sz="1400" dirty="0" smtClean="0">
              <a:latin typeface="Arial Nov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95536" y="2060848"/>
            <a:ext cx="9036496" cy="478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" indent="-22987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Physiologie</a:t>
            </a:r>
            <a:r>
              <a:rPr lang="de-DE" sz="1400" dirty="0" smtClean="0">
                <a:latin typeface="Arial Nova" pitchFamily="34" charset="0"/>
              </a:rPr>
              <a:t>: schnellere Ermüdung bei verstärkter Bewegung (Übersäuerung der Muskeln), geringere</a:t>
            </a:r>
          </a:p>
          <a:p>
            <a:pPr marL="242570">
              <a:lnSpc>
                <a:spcPts val="2280"/>
              </a:lnSpc>
            </a:pPr>
            <a:r>
              <a:rPr lang="de-DE" sz="1400" dirty="0" smtClean="0">
                <a:latin typeface="Arial Nova" pitchFamily="34" charset="0"/>
              </a:rPr>
              <a:t>Hitzetoleranz durch erhöhte Wärmeproduktion der Muskeln</a:t>
            </a:r>
          </a:p>
          <a:p>
            <a:pPr marL="242570" marR="1844675" indent="-230504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Fortpflanzung</a:t>
            </a:r>
            <a:r>
              <a:rPr lang="de-DE" sz="1400" dirty="0" smtClean="0">
                <a:latin typeface="Arial Nova" pitchFamily="34" charset="0"/>
              </a:rPr>
              <a:t>: schlechtere Fruchtbarkeit, verzögerte Pubertät (Spätreife), erhöhte Embryonensterblichkeit</a:t>
            </a:r>
          </a:p>
          <a:p>
            <a:pPr marL="242570" marR="744855" indent="-230504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Kälber</a:t>
            </a:r>
            <a:r>
              <a:rPr lang="de-DE" sz="1400" dirty="0" smtClean="0">
                <a:latin typeface="Arial Nova" pitchFamily="34" charset="0"/>
              </a:rPr>
              <a:t>: tendenziell höheres GGW, mehr Schwergeburten, geringere Lebensfähigkeit/Vitalität, erhöhte Sterblichkeit, zwar höhere Wachstumsrate, fällt aber nach dem Absetzen rapide ab</a:t>
            </a:r>
          </a:p>
          <a:p>
            <a:pPr marL="242570" marR="478790" indent="-230504">
              <a:lnSpc>
                <a:spcPts val="2160"/>
              </a:lnSpc>
              <a:spcBef>
                <a:spcPts val="605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Kühe</a:t>
            </a:r>
            <a:r>
              <a:rPr lang="de-DE" sz="1400" dirty="0" smtClean="0">
                <a:latin typeface="Arial Nova" pitchFamily="34" charset="0"/>
              </a:rPr>
              <a:t>: mehr Schwergeburten durch längere Trächtigkeitsdauer, engerer, verkürzter Geburtsweg, verminderte Milchleistung</a:t>
            </a:r>
          </a:p>
          <a:p>
            <a:pPr marL="242570" marR="664210" indent="-230504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Schlachtkörper</a:t>
            </a:r>
            <a:r>
              <a:rPr lang="de-DE" sz="1400" dirty="0" smtClean="0">
                <a:latin typeface="Arial Nova" pitchFamily="34" charset="0"/>
              </a:rPr>
              <a:t>: Spätreife (Schlachtzeitpunkt), weniger Marmorierung, durch kleineres Skelett werden bei extremen Züchtungen die Schlachtkörper leichter</a:t>
            </a:r>
          </a:p>
          <a:p>
            <a:pPr marL="242570" indent="-22987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feine Haut </a:t>
            </a:r>
            <a:r>
              <a:rPr lang="de-DE" sz="1400" dirty="0" smtClean="0">
                <a:latin typeface="Arial Nova" pitchFamily="34" charset="0"/>
                <a:sym typeface="Wingdings 3"/>
              </a:rPr>
              <a:t></a:t>
            </a:r>
            <a:r>
              <a:rPr lang="de-DE" sz="1400" dirty="0" smtClean="0">
                <a:latin typeface="Arial Nova" pitchFamily="34" charset="0"/>
              </a:rPr>
              <a:t> größere Anfälligkeit gegen Parasiten</a:t>
            </a:r>
          </a:p>
          <a:p>
            <a:pPr marL="242570" marR="320675" indent="-230504">
              <a:lnSpc>
                <a:spcPts val="2150"/>
              </a:lnSpc>
              <a:spcBef>
                <a:spcPts val="640"/>
              </a:spcBef>
              <a:buFont typeface="Arial"/>
              <a:buChar char="•"/>
              <a:tabLst>
                <a:tab pos="242570" algn="l"/>
              </a:tabLst>
            </a:pPr>
            <a:r>
              <a:rPr lang="de-DE" sz="1400" b="1" dirty="0" smtClean="0">
                <a:latin typeface="Arial Nova" pitchFamily="34" charset="0"/>
              </a:rPr>
              <a:t>kleinerer Verdauungsapparat </a:t>
            </a:r>
            <a:r>
              <a:rPr lang="de-DE" sz="1400" dirty="0" smtClean="0">
                <a:latin typeface="Arial Nova" pitchFamily="34" charset="0"/>
                <a:sym typeface="Wingdings 3"/>
              </a:rPr>
              <a:t></a:t>
            </a:r>
            <a:r>
              <a:rPr lang="de-DE" sz="1400" dirty="0" smtClean="0">
                <a:latin typeface="Arial Nova" pitchFamily="34" charset="0"/>
              </a:rPr>
              <a:t>weniger Grundfutteraufnahmevermögen, extensive Haltung nur sehr begrenzt möglich</a:t>
            </a:r>
          </a:p>
          <a:p>
            <a:endParaRPr lang="de-DE" sz="1400" dirty="0" smtClean="0">
              <a:latin typeface="Arial Nova" pitchFamily="34" charset="0"/>
            </a:endParaRPr>
          </a:p>
          <a:p>
            <a:endParaRPr lang="de-DE" sz="1400" dirty="0" smtClean="0">
              <a:latin typeface="Arial Nova" pitchFamily="34" charset="0"/>
            </a:endParaRPr>
          </a:p>
          <a:p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6309320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Nova" pitchFamily="34" charset="0"/>
              </a:rPr>
              <a:t>QUELLE: </a:t>
            </a:r>
            <a:r>
              <a:rPr lang="de-DE" sz="1000" dirty="0" err="1" smtClean="0">
                <a:latin typeface="Arial Nova" pitchFamily="34" charset="0"/>
              </a:rPr>
              <a:t>Webinar</a:t>
            </a:r>
            <a:r>
              <a:rPr lang="de-DE" sz="1000" dirty="0" smtClean="0">
                <a:latin typeface="Arial Nova" pitchFamily="34" charset="0"/>
              </a:rPr>
              <a:t> </a:t>
            </a:r>
            <a:r>
              <a:rPr lang="de-DE" sz="1000" i="1" dirty="0" smtClean="0">
                <a:latin typeface="Arial Nova" pitchFamily="34" charset="0"/>
              </a:rPr>
              <a:t>Wert und Vision - alte und neue Wege in der </a:t>
            </a:r>
            <a:r>
              <a:rPr lang="de-DE" sz="1000" i="1" dirty="0" smtClean="0">
                <a:latin typeface="Arial Nova" pitchFamily="34" charset="0"/>
              </a:rPr>
              <a:t>Fleischrinderzucht,</a:t>
            </a:r>
            <a:r>
              <a:rPr lang="de-DE" sz="1000" dirty="0" smtClean="0">
                <a:latin typeface="Arial Nova" pitchFamily="34" charset="0"/>
              </a:rPr>
              <a:t> </a:t>
            </a:r>
            <a:r>
              <a:rPr lang="de-DE" sz="1000" dirty="0" smtClean="0">
                <a:latin typeface="Arial Nova" pitchFamily="34" charset="0"/>
              </a:rPr>
              <a:t>RINDERALLIANZ 2021</a:t>
            </a:r>
            <a:endParaRPr lang="de-DE" sz="1000" dirty="0">
              <a:latin typeface="Arial Nova" pitchFamily="34" charset="0"/>
            </a:endParaRP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75656" y="404664"/>
            <a:ext cx="2305409" cy="369318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solidFill>
                  <a:srgbClr val="009999"/>
                </a:solidFill>
              </a:rPr>
              <a:t>Überblick VERERBUNG</a:t>
            </a:r>
            <a:endParaRPr lang="de-DE" dirty="0">
              <a:solidFill>
                <a:srgbClr val="009999"/>
              </a:solidFill>
            </a:endParaRPr>
          </a:p>
        </p:txBody>
      </p:sp>
      <p:graphicFrame>
        <p:nvGraphicFramePr>
          <p:cNvPr id="12" name="object 4"/>
          <p:cNvGraphicFramePr>
            <a:graphicFrameLocks noGrp="1"/>
          </p:cNvGraphicFramePr>
          <p:nvPr/>
        </p:nvGraphicFramePr>
        <p:xfrm>
          <a:off x="611561" y="1196753"/>
          <a:ext cx="7488831" cy="292932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7744"/>
                <a:gridCol w="2216524"/>
                <a:gridCol w="1013268"/>
                <a:gridCol w="427916"/>
                <a:gridCol w="108309"/>
                <a:gridCol w="671172"/>
                <a:gridCol w="1403898"/>
              </a:tblGrid>
              <a:tr h="605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/>
                        <a:t>mh-Status</a:t>
                      </a:r>
                      <a:endParaRPr sz="2000" dirty="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/>
                        <a:t>Elternteil</a:t>
                      </a:r>
                      <a:r>
                        <a:rPr sz="2000" spc="-110" dirty="0"/>
                        <a:t> </a:t>
                      </a:r>
                      <a:r>
                        <a:rPr sz="2000" spc="-50" dirty="0"/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/>
                        <a:t>mh-Status</a:t>
                      </a:r>
                      <a:endParaRPr sz="200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/>
                        <a:t>Elternteil</a:t>
                      </a:r>
                      <a:r>
                        <a:rPr sz="2000" spc="-110" dirty="0"/>
                        <a:t> </a:t>
                      </a:r>
                      <a:r>
                        <a:rPr sz="2000" spc="-50" dirty="0"/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 grid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/>
                        <a:t>mh-Status</a:t>
                      </a:r>
                      <a:endParaRPr sz="200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spc="-10" dirty="0"/>
                        <a:t>Nachkommen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grid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100%</a:t>
                      </a:r>
                      <a:r>
                        <a:rPr sz="2000" spc="-40" dirty="0"/>
                        <a:t> </a:t>
                      </a: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50%</a:t>
                      </a:r>
                      <a:r>
                        <a:rPr sz="2000" spc="-20" dirty="0"/>
                        <a:t> </a:t>
                      </a: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50%</a:t>
                      </a:r>
                      <a:r>
                        <a:rPr sz="2000" spc="-30" dirty="0"/>
                        <a:t> </a:t>
                      </a: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2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/>
                        <a:t>mh/mh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grid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100%</a:t>
                      </a:r>
                      <a:r>
                        <a:rPr sz="2000" spc="-35" dirty="0"/>
                        <a:t> </a:t>
                      </a:r>
                      <a:r>
                        <a:rPr sz="2000" spc="-20" dirty="0"/>
                        <a:t>mh/+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54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000" dirty="0"/>
                        <a:t>25%</a:t>
                      </a:r>
                      <a:r>
                        <a:rPr sz="2000" spc="-20" dirty="0"/>
                        <a:t> </a:t>
                      </a:r>
                      <a:r>
                        <a:rPr sz="2000" spc="-25" dirty="0"/>
                        <a:t>+/+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220" marB="0"/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000" dirty="0"/>
                        <a:t>50%</a:t>
                      </a:r>
                      <a:r>
                        <a:rPr sz="2000" spc="-20" dirty="0"/>
                        <a:t> 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2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000" dirty="0"/>
                        <a:t>25%</a:t>
                      </a:r>
                      <a:r>
                        <a:rPr sz="2000" spc="-20" dirty="0"/>
                        <a:t> </a:t>
                      </a:r>
                      <a:r>
                        <a:rPr sz="2000" spc="-10" dirty="0"/>
                        <a:t>mh/mh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220" marB="0"/>
                </a:tc>
              </a:tr>
              <a:tr h="452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01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10" dirty="0"/>
                        <a:t>mh/mh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014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dirty="0"/>
                        <a:t>50%</a:t>
                      </a:r>
                      <a:r>
                        <a:rPr sz="2000" spc="-30" dirty="0"/>
                        <a:t> </a:t>
                      </a:r>
                      <a:r>
                        <a:rPr sz="2000" spc="-20" dirty="0"/>
                        <a:t>mh/+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01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dirty="0"/>
                        <a:t>50%</a:t>
                      </a:r>
                      <a:r>
                        <a:rPr sz="2000" spc="-20" dirty="0"/>
                        <a:t> </a:t>
                      </a:r>
                      <a:r>
                        <a:rPr sz="2000" spc="-10" dirty="0"/>
                        <a:t>mh/mh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01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/>
                        <a:t>mh/mh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/>
                        <a:t>mh/mh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 grid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/>
                        <a:t>mh/mh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3"/>
          <p:cNvSpPr txBox="1"/>
          <p:nvPr/>
        </p:nvSpPr>
        <p:spPr>
          <a:xfrm>
            <a:off x="2267744" y="4869160"/>
            <a:ext cx="4824536" cy="523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lang="de-DE" sz="1400" b="1" spc="-25" dirty="0" smtClean="0">
                <a:latin typeface="Arial Nova" pitchFamily="34" charset="0"/>
                <a:cs typeface="Calibri"/>
              </a:rPr>
              <a:t>m</a:t>
            </a:r>
            <a:r>
              <a:rPr sz="1400" b="1" spc="-25" dirty="0" smtClean="0">
                <a:latin typeface="Arial Nova" pitchFamily="34" charset="0"/>
                <a:cs typeface="Calibri"/>
              </a:rPr>
              <a:t>h</a:t>
            </a:r>
            <a:r>
              <a:rPr lang="de-DE" sz="1400" b="1" spc="-25" dirty="0" smtClean="0">
                <a:latin typeface="Arial Nova" pitchFamily="34" charset="0"/>
                <a:cs typeface="Calibri"/>
              </a:rPr>
              <a:t>          </a:t>
            </a:r>
            <a:r>
              <a:rPr sz="1400" spc="-20" dirty="0" err="1" smtClean="0">
                <a:latin typeface="Arial Nova" pitchFamily="34" charset="0"/>
                <a:cs typeface="Calibri"/>
              </a:rPr>
              <a:t>Myostatin-</a:t>
            </a:r>
            <a:r>
              <a:rPr sz="1400" spc="-10" dirty="0" err="1" smtClean="0">
                <a:latin typeface="Arial Nova" pitchFamily="34" charset="0"/>
                <a:cs typeface="Calibri"/>
              </a:rPr>
              <a:t>Allel</a:t>
            </a:r>
            <a:r>
              <a:rPr lang="de-DE" sz="1400" spc="-10" dirty="0" smtClean="0">
                <a:latin typeface="Arial Nova" pitchFamily="34" charset="0"/>
                <a:cs typeface="Calibri"/>
              </a:rPr>
              <a:t>   </a:t>
            </a:r>
            <a:r>
              <a:rPr sz="1400" spc="-10" dirty="0" smtClean="0">
                <a:latin typeface="Arial Nova" pitchFamily="34" charset="0"/>
                <a:cs typeface="Calibri"/>
              </a:rPr>
              <a:t>(</a:t>
            </a:r>
            <a:r>
              <a:rPr sz="1400" spc="-10" dirty="0">
                <a:latin typeface="Arial Nova" pitchFamily="34" charset="0"/>
                <a:cs typeface="Calibri"/>
              </a:rPr>
              <a:t>Doppellender-Allel)</a:t>
            </a:r>
            <a:endParaRPr sz="1400" dirty="0">
              <a:latin typeface="Arial Nova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 Nova" pitchFamily="34" charset="0"/>
              <a:cs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195736" y="4509120"/>
            <a:ext cx="309634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ts val="2280"/>
              </a:lnSpc>
            </a:pPr>
            <a:r>
              <a:rPr lang="de-DE" sz="1400" b="1" dirty="0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+            </a:t>
            </a:r>
            <a:r>
              <a:rPr lang="de-DE" sz="1400" spc="-10" dirty="0" err="1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Wildtyp</a:t>
            </a:r>
            <a:r>
              <a:rPr lang="de-DE" sz="1400" spc="-10" dirty="0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,   (</a:t>
            </a:r>
            <a:r>
              <a:rPr lang="de-DE" sz="1400" spc="-10" dirty="0" err="1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Doppellender</a:t>
            </a:r>
            <a:r>
              <a:rPr lang="de-DE" sz="1400" spc="-10" dirty="0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-</a:t>
            </a:r>
            <a:r>
              <a:rPr lang="de-DE" sz="1400" spc="-20" dirty="0" smtClean="0">
                <a:solidFill>
                  <a:prstClr val="black"/>
                </a:solidFill>
                <a:latin typeface="Arial Nova" pitchFamily="34" charset="0"/>
                <a:cs typeface="Calibri"/>
              </a:rPr>
              <a:t>frei)</a:t>
            </a:r>
            <a:endParaRPr lang="de-DE" sz="1400" dirty="0">
              <a:solidFill>
                <a:prstClr val="black"/>
              </a:solidFill>
              <a:latin typeface="Arial Nova" pitchFamily="34" charset="0"/>
              <a:cs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1560" y="4437112"/>
            <a:ext cx="1202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Erklärungen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sp>
        <p:nvSpPr>
          <p:cNvPr id="22" name="object 3"/>
          <p:cNvSpPr txBox="1"/>
          <p:nvPr/>
        </p:nvSpPr>
        <p:spPr>
          <a:xfrm>
            <a:off x="2267744" y="5229200"/>
            <a:ext cx="3347864" cy="523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lang="de-DE" sz="1400" b="1" spc="-25" dirty="0" smtClean="0">
                <a:latin typeface="Arial Nova" pitchFamily="34" charset="0"/>
                <a:cs typeface="Calibri"/>
              </a:rPr>
              <a:t>m</a:t>
            </a:r>
            <a:r>
              <a:rPr sz="1400" b="1" spc="-25" dirty="0" smtClean="0">
                <a:latin typeface="Arial Nova" pitchFamily="34" charset="0"/>
                <a:cs typeface="Calibri"/>
              </a:rPr>
              <a:t>h</a:t>
            </a:r>
            <a:r>
              <a:rPr lang="de-DE" sz="1400" b="1" spc="-25" dirty="0" smtClean="0">
                <a:latin typeface="Arial Nova" pitchFamily="34" charset="0"/>
                <a:cs typeface="Calibri"/>
              </a:rPr>
              <a:t>/+       </a:t>
            </a:r>
            <a:r>
              <a:rPr lang="de-DE" sz="1400" spc="-20" dirty="0" smtClean="0">
                <a:latin typeface="Arial Nova" pitchFamily="34" charset="0"/>
                <a:cs typeface="Calibri"/>
              </a:rPr>
              <a:t>heterozygotes Trägertier</a:t>
            </a:r>
            <a:endParaRPr sz="1400" dirty="0">
              <a:latin typeface="Arial Nova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 Nova" pitchFamily="34" charset="0"/>
              <a:cs typeface="Calibri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2267744" y="5589240"/>
            <a:ext cx="3347864" cy="523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lang="de-DE" sz="1400" b="1" spc="-25" dirty="0" smtClean="0">
                <a:latin typeface="Arial Nova" pitchFamily="34" charset="0"/>
                <a:cs typeface="Calibri"/>
              </a:rPr>
              <a:t>m</a:t>
            </a:r>
            <a:r>
              <a:rPr sz="1400" b="1" spc="-25" dirty="0" smtClean="0">
                <a:latin typeface="Arial Nova" pitchFamily="34" charset="0"/>
                <a:cs typeface="Calibri"/>
              </a:rPr>
              <a:t>h</a:t>
            </a:r>
            <a:r>
              <a:rPr lang="de-DE" sz="1400" b="1" spc="-25" dirty="0" smtClean="0">
                <a:latin typeface="Arial Nova" pitchFamily="34" charset="0"/>
                <a:cs typeface="Calibri"/>
              </a:rPr>
              <a:t>/</a:t>
            </a:r>
            <a:r>
              <a:rPr lang="de-DE" sz="1400" b="1" spc="-25" dirty="0" err="1" smtClean="0">
                <a:latin typeface="Arial Nova" pitchFamily="34" charset="0"/>
                <a:cs typeface="Calibri"/>
              </a:rPr>
              <a:t>mh</a:t>
            </a:r>
            <a:r>
              <a:rPr lang="de-DE" sz="1400" b="1" spc="-25" dirty="0" smtClean="0">
                <a:latin typeface="Arial Nova" pitchFamily="34" charset="0"/>
                <a:cs typeface="Calibri"/>
              </a:rPr>
              <a:t>   </a:t>
            </a:r>
            <a:r>
              <a:rPr lang="de-DE" sz="1400" spc="-25" dirty="0" smtClean="0">
                <a:latin typeface="Arial Nova" pitchFamily="34" charset="0"/>
                <a:cs typeface="Calibri"/>
              </a:rPr>
              <a:t>hom</a:t>
            </a:r>
            <a:r>
              <a:rPr lang="de-DE" sz="1400" spc="-20" dirty="0" smtClean="0">
                <a:latin typeface="Arial Nova" pitchFamily="34" charset="0"/>
                <a:cs typeface="Calibri"/>
              </a:rPr>
              <a:t>ozygotes Trägertier</a:t>
            </a:r>
            <a:endParaRPr sz="1400" dirty="0">
              <a:latin typeface="Arial Nova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 Nova" pitchFamily="34" charset="0"/>
              <a:cs typeface="Calibri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6309320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Nova" pitchFamily="34" charset="0"/>
              </a:rPr>
              <a:t>QUELLE: </a:t>
            </a:r>
            <a:r>
              <a:rPr lang="de-DE" sz="1000" dirty="0" err="1" smtClean="0">
                <a:latin typeface="Arial Nova" pitchFamily="34" charset="0"/>
              </a:rPr>
              <a:t>Webinar</a:t>
            </a:r>
            <a:r>
              <a:rPr lang="de-DE" sz="1000" dirty="0" smtClean="0">
                <a:latin typeface="Arial Nova" pitchFamily="34" charset="0"/>
              </a:rPr>
              <a:t> </a:t>
            </a:r>
            <a:r>
              <a:rPr lang="de-DE" sz="1000" i="1" dirty="0" smtClean="0">
                <a:latin typeface="Arial Nova" pitchFamily="34" charset="0"/>
              </a:rPr>
              <a:t>Wert und Vision - alte und neue Wege in der </a:t>
            </a:r>
            <a:r>
              <a:rPr lang="de-DE" sz="1000" i="1" dirty="0" smtClean="0">
                <a:latin typeface="Arial Nova" pitchFamily="34" charset="0"/>
              </a:rPr>
              <a:t>Fleischrinderzucht,</a:t>
            </a:r>
            <a:r>
              <a:rPr lang="de-DE" sz="1000" dirty="0" smtClean="0">
                <a:latin typeface="Arial Nova" pitchFamily="34" charset="0"/>
              </a:rPr>
              <a:t> </a:t>
            </a:r>
            <a:r>
              <a:rPr lang="de-DE" sz="1000" dirty="0" smtClean="0">
                <a:latin typeface="Arial Nova" pitchFamily="34" charset="0"/>
              </a:rPr>
              <a:t>RINDERALLIANZ 2021</a:t>
            </a:r>
            <a:endParaRPr lang="de-DE" sz="1000" dirty="0">
              <a:latin typeface="Arial Nova" pitchFamily="34" charset="0"/>
            </a:endParaRP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75656" y="404664"/>
            <a:ext cx="1334951" cy="369318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solidFill>
                  <a:srgbClr val="009999"/>
                </a:solidFill>
              </a:rPr>
              <a:t>SNP Testung</a:t>
            </a:r>
            <a:endParaRPr lang="de-DE" dirty="0">
              <a:solidFill>
                <a:srgbClr val="009999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39552" y="3789040"/>
            <a:ext cx="7992888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de-DE" sz="1400" b="1" spc="-10" dirty="0" smtClean="0">
                <a:latin typeface="Arial Nova" pitchFamily="34" charset="0"/>
                <a:cs typeface="Calibri"/>
              </a:rPr>
              <a:t>Heterozygote</a:t>
            </a:r>
            <a:r>
              <a:rPr lang="de-DE" sz="1400" b="1" spc="-4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Tiere</a:t>
            </a:r>
            <a:r>
              <a:rPr lang="de-DE" sz="1400" b="1" spc="-4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(</a:t>
            </a:r>
            <a:r>
              <a:rPr lang="de-DE" sz="1400" b="1" dirty="0" err="1" smtClean="0">
                <a:latin typeface="Arial Nova" pitchFamily="34" charset="0"/>
                <a:cs typeface="Calibri"/>
              </a:rPr>
              <a:t>mh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/+)</a:t>
            </a:r>
            <a:r>
              <a:rPr lang="de-DE" sz="1400" b="1" spc="-5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=</a:t>
            </a:r>
            <a:r>
              <a:rPr lang="de-DE" sz="1400" b="1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spc="-10" dirty="0" smtClean="0">
                <a:latin typeface="Arial Nova" pitchFamily="34" charset="0"/>
                <a:cs typeface="Calibri"/>
              </a:rPr>
              <a:t>Anlageträger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de-DE" sz="1400" spc="-10" dirty="0" smtClean="0">
                <a:latin typeface="Arial Nova" pitchFamily="34" charset="0"/>
                <a:cs typeface="Calibri"/>
              </a:rPr>
              <a:t>unvollständig</a:t>
            </a:r>
            <a:r>
              <a:rPr lang="de-DE" sz="1400" spc="-45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penetrante</a:t>
            </a:r>
            <a:r>
              <a:rPr lang="de-DE" sz="1400" spc="-30" dirty="0" smtClean="0">
                <a:latin typeface="Arial Nova" pitchFamily="34" charset="0"/>
                <a:cs typeface="Calibri"/>
              </a:rPr>
              <a:t> </a:t>
            </a:r>
            <a:r>
              <a:rPr lang="de-DE" sz="1400" spc="-10" dirty="0" smtClean="0">
                <a:latin typeface="Arial Nova" pitchFamily="34" charset="0"/>
                <a:cs typeface="Calibri"/>
              </a:rPr>
              <a:t>Vererbung </a:t>
            </a:r>
            <a:r>
              <a:rPr lang="de-DE" sz="1400" dirty="0" smtClean="0">
                <a:latin typeface="Arial Nova" pitchFamily="34" charset="0"/>
                <a:cs typeface="Calibri"/>
              </a:rPr>
              <a:t>(d.h.</a:t>
            </a:r>
            <a:r>
              <a:rPr lang="de-DE" sz="1400" spc="-75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Anlageträger</a:t>
            </a:r>
            <a:r>
              <a:rPr lang="de-DE" sz="1400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liegen</a:t>
            </a:r>
            <a:r>
              <a:rPr lang="de-DE" sz="1400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im</a:t>
            </a:r>
            <a:r>
              <a:rPr lang="de-DE" sz="1400" spc="-35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Phänotyp</a:t>
            </a:r>
            <a:r>
              <a:rPr lang="de-DE" sz="1400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zwischen</a:t>
            </a:r>
            <a:r>
              <a:rPr lang="de-DE" sz="1400" spc="-35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err="1" smtClean="0">
                <a:latin typeface="Arial Nova" pitchFamily="34" charset="0"/>
                <a:cs typeface="Calibri"/>
              </a:rPr>
              <a:t>Wildtyp</a:t>
            </a:r>
            <a:r>
              <a:rPr lang="de-DE" sz="1400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smtClean="0">
                <a:latin typeface="Arial Nova" pitchFamily="34" charset="0"/>
                <a:cs typeface="Calibri"/>
              </a:rPr>
              <a:t>und</a:t>
            </a:r>
            <a:r>
              <a:rPr lang="de-DE" sz="1400" spc="-15" dirty="0" smtClean="0">
                <a:latin typeface="Arial Nova" pitchFamily="34" charset="0"/>
                <a:cs typeface="Calibri"/>
              </a:rPr>
              <a:t> </a:t>
            </a:r>
            <a:r>
              <a:rPr lang="de-DE" sz="1400" dirty="0" err="1" smtClean="0">
                <a:latin typeface="Arial Nova" pitchFamily="34" charset="0"/>
                <a:cs typeface="Calibri"/>
              </a:rPr>
              <a:t>mh</a:t>
            </a:r>
            <a:r>
              <a:rPr lang="de-DE" sz="1400" dirty="0" smtClean="0">
                <a:latin typeface="Arial Nova" pitchFamily="34" charset="0"/>
                <a:cs typeface="Calibri"/>
              </a:rPr>
              <a:t>/</a:t>
            </a:r>
            <a:r>
              <a:rPr lang="de-DE" sz="1400" dirty="0" err="1" smtClean="0">
                <a:latin typeface="Arial Nova" pitchFamily="34" charset="0"/>
                <a:cs typeface="Calibri"/>
              </a:rPr>
              <a:t>mh</a:t>
            </a:r>
            <a:r>
              <a:rPr lang="de-DE" sz="1400" spc="-30" dirty="0" smtClean="0">
                <a:latin typeface="Arial Nova" pitchFamily="34" charset="0"/>
                <a:cs typeface="Calibri"/>
              </a:rPr>
              <a:t> </a:t>
            </a:r>
            <a:r>
              <a:rPr lang="de-DE" sz="1400" spc="-200" dirty="0" smtClean="0">
                <a:latin typeface="Arial Nova" pitchFamily="34" charset="0"/>
                <a:cs typeface="Wingdings"/>
                <a:sym typeface="Wingdings 3"/>
              </a:rPr>
              <a:t></a:t>
            </a:r>
            <a:r>
              <a:rPr lang="de-DE" sz="1400" spc="-50" dirty="0" smtClean="0">
                <a:latin typeface="Arial Nova" pitchFamily="34" charset="0"/>
                <a:cs typeface="Times New Roman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prägen</a:t>
            </a:r>
            <a:r>
              <a:rPr lang="de-DE" sz="1400" b="1" spc="-6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spc="-25" dirty="0" smtClean="0">
                <a:latin typeface="Arial Nova" pitchFamily="34" charset="0"/>
                <a:cs typeface="Calibri"/>
              </a:rPr>
              <a:t>die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Merkmale</a:t>
            </a:r>
            <a:r>
              <a:rPr lang="de-DE" sz="1400" b="1" spc="-1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nur</a:t>
            </a:r>
            <a:r>
              <a:rPr lang="de-DE" sz="1400" b="1" spc="-3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teilweise</a:t>
            </a:r>
            <a:r>
              <a:rPr lang="de-DE" sz="1400" b="1" spc="1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oder</a:t>
            </a:r>
            <a:r>
              <a:rPr lang="de-DE" sz="1400" b="1" spc="-3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auch</a:t>
            </a:r>
            <a:r>
              <a:rPr lang="de-DE" sz="1400" b="1" spc="-40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gar</a:t>
            </a:r>
            <a:r>
              <a:rPr lang="de-DE" sz="1400" b="1" spc="-3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nicht</a:t>
            </a:r>
            <a:r>
              <a:rPr lang="de-DE" sz="1400" b="1" spc="-15" dirty="0" smtClean="0">
                <a:latin typeface="Arial Nova" pitchFamily="34" charset="0"/>
                <a:cs typeface="Calibri"/>
              </a:rPr>
              <a:t> </a:t>
            </a:r>
            <a:r>
              <a:rPr lang="de-DE" sz="1400" b="1" spc="-20" dirty="0" smtClean="0">
                <a:latin typeface="Arial Nova" pitchFamily="34" charset="0"/>
                <a:cs typeface="Calibri"/>
              </a:rPr>
              <a:t>aus</a:t>
            </a:r>
            <a:r>
              <a:rPr lang="de-DE" sz="1400" spc="-20" dirty="0" smtClean="0">
                <a:latin typeface="Arial Nova" pitchFamily="34" charset="0"/>
                <a:cs typeface="Calibri"/>
              </a:rPr>
              <a:t>)</a:t>
            </a:r>
            <a:endParaRPr lang="de-DE" sz="1400" dirty="0">
              <a:latin typeface="Arial Nova" pitchFamily="34" charset="0"/>
              <a:cs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9552" y="4653136"/>
            <a:ext cx="80741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Der Gendefekt kann keine Generation überspringen</a:t>
            </a:r>
            <a:r>
              <a:rPr lang="de-DE" sz="1400" dirty="0" smtClean="0">
                <a:latin typeface="Arial Nova" pitchFamily="34" charset="0"/>
              </a:rPr>
              <a:t>! </a:t>
            </a:r>
          </a:p>
          <a:p>
            <a:r>
              <a:rPr lang="de-DE" sz="1400" dirty="0" smtClean="0">
                <a:latin typeface="Arial Nova" pitchFamily="34" charset="0"/>
              </a:rPr>
              <a:t>Das </a:t>
            </a:r>
            <a:r>
              <a:rPr lang="de-DE" sz="1400" dirty="0" smtClean="0">
                <a:latin typeface="Arial Nova" pitchFamily="34" charset="0"/>
              </a:rPr>
              <a:t>heißt, aus der Verpaarung von </a:t>
            </a:r>
            <a:r>
              <a:rPr lang="de-DE" sz="1400" dirty="0" smtClean="0">
                <a:latin typeface="Arial Nova" pitchFamily="34" charset="0"/>
              </a:rPr>
              <a:t>zwei </a:t>
            </a:r>
            <a:r>
              <a:rPr lang="de-DE" sz="1400" dirty="0" smtClean="0">
                <a:latin typeface="Arial Nova" pitchFamily="34" charset="0"/>
              </a:rPr>
              <a:t>Nicht-Träger-Elterntieren geht ein </a:t>
            </a:r>
            <a:r>
              <a:rPr lang="de-DE" sz="1400" dirty="0" smtClean="0">
                <a:latin typeface="Arial Nova" pitchFamily="34" charset="0"/>
              </a:rPr>
              <a:t>Nicht-Träger-Nachkomme</a:t>
            </a:r>
          </a:p>
          <a:p>
            <a:r>
              <a:rPr lang="de-DE" sz="1400" dirty="0" smtClean="0">
                <a:latin typeface="Arial Nova" pitchFamily="34" charset="0"/>
              </a:rPr>
              <a:t>hervor </a:t>
            </a:r>
            <a:r>
              <a:rPr lang="de-DE" sz="1400" dirty="0" smtClean="0">
                <a:latin typeface="Arial Nova" pitchFamily="34" charset="0"/>
              </a:rPr>
              <a:t>(auch wenn es unter den weiteren Vorfahren Träger-Tiere gegeben hat). </a:t>
            </a:r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Und </a:t>
            </a:r>
            <a:r>
              <a:rPr lang="de-DE" sz="1400" dirty="0" smtClean="0">
                <a:latin typeface="Arial Nova" pitchFamily="34" charset="0"/>
              </a:rPr>
              <a:t>genau hier liegt unsere Chance, das Problem in den Griff zu bekommen, </a:t>
            </a:r>
            <a:endParaRPr lang="de-DE" sz="1400" dirty="0" smtClean="0">
              <a:latin typeface="Arial Nova" pitchFamily="34" charset="0"/>
            </a:endParaRPr>
          </a:p>
          <a:p>
            <a:r>
              <a:rPr lang="de-DE" sz="1400" dirty="0" smtClean="0">
                <a:latin typeface="Arial Nova" pitchFamily="34" charset="0"/>
              </a:rPr>
              <a:t>ohne </a:t>
            </a:r>
            <a:r>
              <a:rPr lang="de-DE" sz="1400" dirty="0" smtClean="0">
                <a:latin typeface="Arial Nova" pitchFamily="34" charset="0"/>
              </a:rPr>
              <a:t>interessante und wertvolle </a:t>
            </a:r>
            <a:r>
              <a:rPr lang="de-DE" sz="1400" dirty="0" err="1" smtClean="0">
                <a:latin typeface="Arial Nova" pitchFamily="34" charset="0"/>
              </a:rPr>
              <a:t>Vorfahrenlinien</a:t>
            </a:r>
            <a:r>
              <a:rPr lang="de-DE" sz="1400" dirty="0" smtClean="0">
                <a:latin typeface="Arial Nova" pitchFamily="34" charset="0"/>
              </a:rPr>
              <a:t> komplett auszulöschen. </a:t>
            </a:r>
            <a:endParaRPr lang="de-DE" sz="1400" dirty="0" smtClean="0">
              <a:latin typeface="Arial Nova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11560" y="1196752"/>
            <a:ext cx="1694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Arial Nova" pitchFamily="34" charset="0"/>
              </a:rPr>
              <a:t>Was bedeutet das?</a:t>
            </a:r>
            <a:endParaRPr lang="de-DE" sz="1400" dirty="0"/>
          </a:p>
        </p:txBody>
      </p:sp>
      <p:sp>
        <p:nvSpPr>
          <p:cNvPr id="23" name="Rechteck 22"/>
          <p:cNvSpPr/>
          <p:nvPr/>
        </p:nvSpPr>
        <p:spPr>
          <a:xfrm>
            <a:off x="683568" y="170080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de-DE" sz="1400" dirty="0" smtClean="0">
                <a:latin typeface="Arial Nova" pitchFamily="34" charset="0"/>
              </a:rPr>
              <a:t>Eine Nicht-Trägerkuh gepaart mit einem heterozygoten Bullen führt zu Nachkommen, welche mit 50% Wahrscheinlichkeit heterozygote Träger und  mit 50% Nicht-Träger sind.</a:t>
            </a:r>
          </a:p>
          <a:p>
            <a:pPr marL="342900" indent="-342900">
              <a:buFont typeface="+mj-lt"/>
              <a:buAutoNum type="arabicParenBoth"/>
            </a:pPr>
            <a:endParaRPr lang="de-DE" sz="1400" dirty="0" smtClean="0">
              <a:latin typeface="Arial Nova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de-DE" sz="1400" dirty="0" smtClean="0">
                <a:latin typeface="Arial Nova" pitchFamily="34" charset="0"/>
              </a:rPr>
              <a:t>Eine Nicht-Trägerkuh gepaart mit einem homozygoten Bullen führt mit 100%iger Wahrscheinlichkeit zu heterozygoten Nachkommen.</a:t>
            </a:r>
          </a:p>
          <a:p>
            <a:pPr marL="342900" indent="-342900">
              <a:buFont typeface="+mj-lt"/>
              <a:buAutoNum type="arabicParenBoth"/>
            </a:pPr>
            <a:endParaRPr lang="de-DE" sz="1400" dirty="0" smtClean="0">
              <a:latin typeface="Arial Nova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de-DE" sz="1400" dirty="0" smtClean="0">
                <a:latin typeface="Arial Nova" pitchFamily="34" charset="0"/>
              </a:rPr>
              <a:t>Eine heterozygote Trägerkuh gepaart mit einem heterozygoten Bullen führt  zu Nachkommen , welche mit 25%iger Wahrscheinlichkeit homozygot-Träger, mit 50%iger Wahrscheinlichkeit heterozygot-Träger und mit 25%iger Wahrscheinlichkeit Nicht-Träger sind.</a:t>
            </a:r>
          </a:p>
          <a:p>
            <a:endParaRPr lang="de-DE" sz="1400" dirty="0">
              <a:latin typeface="Arial Nov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23528" y="587727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b="1" dirty="0" smtClean="0">
                <a:solidFill>
                  <a:prstClr val="black"/>
                </a:solidFill>
                <a:latin typeface="Arial Nova" pitchFamily="34" charset="0"/>
              </a:rPr>
              <a:t>Identifizieren Sie über die SNP-Typisierung die freien Nachkommen und züchten Sie mit diesen weiter!</a:t>
            </a:r>
            <a:endParaRPr lang="de-DE" sz="1400" b="1" dirty="0" smtClean="0">
              <a:solidFill>
                <a:prstClr val="black"/>
              </a:solidFill>
              <a:latin typeface="Arial Nova" pitchFamily="34" charset="0"/>
            </a:endParaRP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75656" y="404664"/>
            <a:ext cx="1334951" cy="369318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de-DE" dirty="0" smtClean="0">
                <a:solidFill>
                  <a:srgbClr val="009999"/>
                </a:solidFill>
              </a:rPr>
              <a:t>SNP Testung</a:t>
            </a:r>
            <a:endParaRPr lang="de-DE" dirty="0">
              <a:solidFill>
                <a:srgbClr val="009999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83568" y="4149080"/>
            <a:ext cx="7992888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  <a:buFont typeface="Wingdings 3"/>
              <a:buChar char="_"/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  Testen Sie zeitnah Ihre Zuchttiere!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endParaRPr lang="de-DE" sz="1400" spc="-10" dirty="0" smtClean="0">
              <a:latin typeface="Arial Nova" pitchFamily="34" charset="0"/>
              <a:cs typeface="Calibri"/>
              <a:sym typeface="Wingdings 3"/>
            </a:endParaRPr>
          </a:p>
          <a:p>
            <a:pPr marL="12700" marR="5080">
              <a:lnSpc>
                <a:spcPct val="90000"/>
              </a:lnSpc>
              <a:spcBef>
                <a:spcPts val="340"/>
              </a:spcBef>
              <a:buFont typeface="Wingdings 3"/>
              <a:buChar char="_"/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   Bullen: Positiv getestete Bullen sollten </a:t>
            </a:r>
            <a:r>
              <a:rPr lang="de-DE" sz="1400" b="1" spc="-10" dirty="0" smtClean="0">
                <a:latin typeface="Arial Nova" pitchFamily="34" charset="0"/>
                <a:cs typeface="Calibri"/>
                <a:sym typeface="Wingdings 3"/>
              </a:rPr>
              <a:t>nicht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mehr zur Zucht eingesetzt werden!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  <a:buFont typeface="Wingdings 3"/>
              <a:buChar char="_"/>
            </a:pPr>
            <a:endParaRPr lang="de-DE" sz="1400" spc="-10" dirty="0" smtClean="0">
              <a:latin typeface="Arial Nova" pitchFamily="34" charset="0"/>
              <a:cs typeface="Calibri"/>
              <a:sym typeface="Wingdings 3"/>
            </a:endParaRPr>
          </a:p>
          <a:p>
            <a:pPr marL="12700" marR="5080">
              <a:lnSpc>
                <a:spcPct val="90000"/>
              </a:lnSpc>
              <a:spcBef>
                <a:spcPts val="340"/>
              </a:spcBef>
              <a:buFont typeface="Wingdings 3"/>
              <a:buChar char="_"/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  Kühe:   Bei z.B. </a:t>
            </a:r>
            <a:r>
              <a:rPr lang="de-DE" sz="1400" b="1" dirty="0" err="1" smtClean="0">
                <a:latin typeface="Arial Nova" pitchFamily="34" charset="0"/>
                <a:cs typeface="Calibri"/>
              </a:rPr>
              <a:t>mh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/+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positiv getesteten Kühen werden 50% der Nachkommen den Gendefekt tragen, d.h. testen Sie die </a:t>
            </a:r>
            <a:r>
              <a:rPr lang="de-DE" sz="1400" b="1" spc="-10" dirty="0" smtClean="0">
                <a:latin typeface="Arial Nova" pitchFamily="34" charset="0"/>
                <a:cs typeface="Calibri"/>
                <a:sym typeface="Wingdings 3"/>
              </a:rPr>
              <a:t>Kälber gleich nach der Geburt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, um zu wissen, wie Sie weiter verfahren.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endParaRPr lang="de-DE" sz="1400" spc="-10" dirty="0" smtClean="0">
              <a:latin typeface="Arial Nova" pitchFamily="34" charset="0"/>
              <a:cs typeface="Calibri"/>
              <a:sym typeface="Wingdings 3"/>
            </a:endParaRPr>
          </a:p>
          <a:p>
            <a:pPr marL="12700" marR="5080">
              <a:lnSpc>
                <a:spcPct val="90000"/>
              </a:lnSpc>
              <a:spcBef>
                <a:spcPts val="340"/>
              </a:spcBef>
              <a:buFont typeface="Wingdings 3"/>
              <a:buChar char="_"/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   Kaufen Sie </a:t>
            </a:r>
            <a:r>
              <a:rPr lang="de-DE" sz="1400" b="1" spc="-10" dirty="0" smtClean="0">
                <a:latin typeface="Arial Nova" pitchFamily="34" charset="0"/>
                <a:cs typeface="Calibri"/>
                <a:sym typeface="Wingdings 3"/>
              </a:rPr>
              <a:t>KEINE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Tiere </a:t>
            </a:r>
            <a:r>
              <a:rPr lang="de-DE" sz="1400" b="1" spc="-10" dirty="0" smtClean="0">
                <a:latin typeface="Arial Nova" pitchFamily="34" charset="0"/>
                <a:cs typeface="Calibri"/>
                <a:sym typeface="Wingdings 3"/>
              </a:rPr>
              <a:t>OHNE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vorliegendes </a:t>
            </a:r>
            <a:r>
              <a:rPr lang="de-DE" sz="1400" spc="-10" dirty="0" err="1" smtClean="0">
                <a:latin typeface="Arial Nova" pitchFamily="34" charset="0"/>
                <a:cs typeface="Calibri"/>
                <a:sym typeface="Wingdings 3"/>
              </a:rPr>
              <a:t>genomische</a:t>
            </a: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 Datenblatt!</a:t>
            </a:r>
            <a:endParaRPr lang="de-DE" sz="1400" dirty="0">
              <a:latin typeface="Arial Nova" pitchFamily="34" charset="0"/>
              <a:cs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9552" y="1268760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ova" pitchFamily="34" charset="0"/>
                <a:cs typeface="Calibri"/>
              </a:rPr>
              <a:t>Eine SNP-</a:t>
            </a:r>
            <a:r>
              <a:rPr lang="de-DE" sz="1400" spc="-10" dirty="0" smtClean="0">
                <a:latin typeface="Arial Nova" pitchFamily="34" charset="0"/>
                <a:cs typeface="Calibri"/>
              </a:rPr>
              <a:t>Typisierung, welche Sie mit Ihrem zuständigen Herdbuch veranlassen, zeigt Ihnen in kurzer Zeit das Ergebnis für Ihr Tier. Die meisten Herdbücher verbinden den Test bereits mit der herkömmlichen Abstammungskontrolle</a:t>
            </a:r>
            <a:r>
              <a:rPr lang="de-DE" sz="1400" dirty="0" smtClean="0">
                <a:latin typeface="Arial Nova" pitchFamily="34" charset="0"/>
                <a:cs typeface="Calibri"/>
              </a:rPr>
              <a:t>.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r>
              <a:rPr lang="de-DE" sz="1400" dirty="0" smtClean="0">
                <a:latin typeface="Arial Nova" pitchFamily="34" charset="0"/>
                <a:cs typeface="Calibri"/>
              </a:rPr>
              <a:t>Folgende Abkürzungen finden Sie im Testergebnis: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endParaRPr lang="de-DE" sz="1400" dirty="0">
              <a:latin typeface="Arial Nova" pitchFamily="34" charset="0"/>
            </a:endParaRPr>
          </a:p>
        </p:txBody>
      </p:sp>
      <p:graphicFrame>
        <p:nvGraphicFramePr>
          <p:cNvPr id="17" name="object 4"/>
          <p:cNvGraphicFramePr>
            <a:graphicFrameLocks noGrp="1"/>
          </p:cNvGraphicFramePr>
          <p:nvPr/>
        </p:nvGraphicFramePr>
        <p:xfrm>
          <a:off x="2411760" y="2492896"/>
          <a:ext cx="5593079" cy="95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155"/>
                <a:gridCol w="3551554"/>
                <a:gridCol w="1309370"/>
              </a:tblGrid>
              <a:tr h="302260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1400" b="1" spc="-25" dirty="0">
                          <a:latin typeface="Arial Nova" pitchFamily="34" charset="0"/>
                          <a:cs typeface="Calibri"/>
                        </a:rPr>
                        <a:t>M1F</a:t>
                      </a:r>
                      <a:endParaRPr sz="1400" dirty="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1905"/>
                        </a:lnSpc>
                      </a:pPr>
                      <a:r>
                        <a:rPr sz="1400" spc="-20" dirty="0">
                          <a:latin typeface="Arial Nova" pitchFamily="34" charset="0"/>
                          <a:cs typeface="Calibri"/>
                        </a:rPr>
                        <a:t>frei</a:t>
                      </a:r>
                      <a:endParaRPr sz="140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905"/>
                        </a:lnSpc>
                      </a:pPr>
                      <a:r>
                        <a:rPr sz="1400" dirty="0">
                          <a:latin typeface="Arial Nova" pitchFamily="34" charset="0"/>
                          <a:cs typeface="Calibri"/>
                        </a:rPr>
                        <a:t>= </a:t>
                      </a:r>
                      <a:r>
                        <a:rPr sz="1400" spc="-25" dirty="0">
                          <a:latin typeface="Arial Nova" pitchFamily="34" charset="0"/>
                          <a:cs typeface="Calibri"/>
                        </a:rPr>
                        <a:t>+/+</a:t>
                      </a:r>
                      <a:endParaRPr sz="140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1400" b="1" spc="-25" dirty="0">
                          <a:latin typeface="Arial Nova" pitchFamily="34" charset="0"/>
                          <a:cs typeface="Calibri"/>
                        </a:rPr>
                        <a:t>M1C</a:t>
                      </a:r>
                      <a:endParaRPr sz="1400" dirty="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2280"/>
                        </a:lnSpc>
                      </a:pPr>
                      <a:r>
                        <a:rPr sz="1400" dirty="0">
                          <a:latin typeface="Arial Nova" pitchFamily="34" charset="0"/>
                          <a:cs typeface="Calibri"/>
                        </a:rPr>
                        <a:t>Anlageträger</a:t>
                      </a:r>
                      <a:r>
                        <a:rPr sz="1400" spc="-95" dirty="0">
                          <a:latin typeface="Arial Nova" pitchFamily="34" charset="0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Arial Nova" pitchFamily="34" charset="0"/>
                          <a:cs typeface="Calibri"/>
                        </a:rPr>
                        <a:t>(heterozygot)</a:t>
                      </a:r>
                      <a:endParaRPr sz="1400" dirty="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2280"/>
                        </a:lnSpc>
                      </a:pPr>
                      <a:r>
                        <a:rPr sz="1400" dirty="0">
                          <a:latin typeface="Arial Nova" pitchFamily="34" charset="0"/>
                          <a:cs typeface="Calibri"/>
                        </a:rPr>
                        <a:t>= </a:t>
                      </a:r>
                      <a:r>
                        <a:rPr sz="1400" spc="-20" dirty="0">
                          <a:latin typeface="Arial Nova" pitchFamily="34" charset="0"/>
                          <a:cs typeface="Calibri"/>
                        </a:rPr>
                        <a:t>mh/+</a:t>
                      </a:r>
                      <a:endParaRPr sz="140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02260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1400" b="1" spc="-25" dirty="0">
                          <a:latin typeface="Arial Nova" pitchFamily="34" charset="0"/>
                          <a:cs typeface="Calibri"/>
                        </a:rPr>
                        <a:t>M1S</a:t>
                      </a:r>
                      <a:endParaRPr sz="140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2280"/>
                        </a:lnSpc>
                      </a:pPr>
                      <a:r>
                        <a:rPr sz="1400" dirty="0">
                          <a:latin typeface="Arial Nova" pitchFamily="34" charset="0"/>
                          <a:cs typeface="Calibri"/>
                        </a:rPr>
                        <a:t>Merkmalsträger</a:t>
                      </a:r>
                      <a:r>
                        <a:rPr sz="1400" spc="-85" dirty="0">
                          <a:latin typeface="Arial Nova" pitchFamily="34" charset="0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Arial Nova" pitchFamily="34" charset="0"/>
                          <a:cs typeface="Calibri"/>
                        </a:rPr>
                        <a:t>(homozygot)</a:t>
                      </a:r>
                      <a:endParaRPr sz="1400" dirty="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2280"/>
                        </a:lnSpc>
                      </a:pPr>
                      <a:r>
                        <a:rPr sz="1400" dirty="0">
                          <a:latin typeface="Arial Nova" pitchFamily="34" charset="0"/>
                          <a:cs typeface="Calibri"/>
                        </a:rPr>
                        <a:t>= </a:t>
                      </a:r>
                      <a:r>
                        <a:rPr sz="1400" spc="-10" dirty="0">
                          <a:latin typeface="Arial Nova" pitchFamily="34" charset="0"/>
                          <a:cs typeface="Calibri"/>
                        </a:rPr>
                        <a:t>mh/mh</a:t>
                      </a:r>
                      <a:endParaRPr sz="1400" dirty="0">
                        <a:latin typeface="Arial Nova" pitchFamily="34" charset="0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51520" y="3501008"/>
            <a:ext cx="8859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 Nova" pitchFamily="34" charset="0"/>
              </a:rPr>
              <a:t>Schaffen wir gemeinsam Transparenz und schützen so unsere Rasse vor Folgeproblemen!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1520" y="3789040"/>
            <a:ext cx="1650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Arial Nova" pitchFamily="34" charset="0"/>
                <a:cs typeface="Calibri"/>
              </a:rPr>
              <a:t>Wir empfehlen:</a:t>
            </a:r>
            <a:endParaRPr lang="de-DE" sz="1600" dirty="0"/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8"/>
          <p:cNvSpPr txBox="1">
            <a:spLocks noChangeArrowheads="1"/>
          </p:cNvSpPr>
          <p:nvPr/>
        </p:nvSpPr>
        <p:spPr bwMode="auto">
          <a:xfrm>
            <a:off x="4800601" y="228601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 anchor="ctr"/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de-DE" sz="1400" i="1" dirty="0"/>
              <a:t>Verband Deutscher Highland-Cattle</a:t>
            </a:r>
            <a:br>
              <a:rPr lang="de-DE" sz="1400" i="1" dirty="0"/>
            </a:br>
            <a:r>
              <a:rPr lang="de-DE" sz="1400" i="1" dirty="0">
                <a:cs typeface="Times New Roman" pitchFamily="18" charset="0"/>
              </a:rPr>
              <a:t>Züchter und Halter e.V.</a:t>
            </a:r>
            <a:r>
              <a:rPr lang="de-DE" sz="2800" dirty="0"/>
              <a:t> </a:t>
            </a:r>
          </a:p>
        </p:txBody>
      </p:sp>
      <p:pic>
        <p:nvPicPr>
          <p:cNvPr id="69636" name="Picture 19" descr="VDHC-Logo Kopie"/>
          <p:cNvPicPr>
            <a:picLocks noChangeAspect="1" noChangeArrowheads="1"/>
          </p:cNvPicPr>
          <p:nvPr/>
        </p:nvPicPr>
        <p:blipFill>
          <a:blip r:embed="rId3" cstate="print"/>
          <a:srcRect l="11813" t="8408" r="10229" b="14724"/>
          <a:stretch>
            <a:fillRect/>
          </a:stretch>
        </p:blipFill>
        <p:spPr bwMode="auto">
          <a:xfrm>
            <a:off x="7775848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20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lIns="91425" tIns="45713" rIns="91425" bIns="45713" anchor="ctr"/>
          <a:lstStyle/>
          <a:p>
            <a:endParaRPr lang="de-DE" dirty="0"/>
          </a:p>
        </p:txBody>
      </p:sp>
      <p:sp>
        <p:nvSpPr>
          <p:cNvPr id="69639" name="Text Box 22"/>
          <p:cNvSpPr txBox="1">
            <a:spLocks noChangeArrowheads="1"/>
          </p:cNvSpPr>
          <p:nvPr/>
        </p:nvSpPr>
        <p:spPr bwMode="auto">
          <a:xfrm>
            <a:off x="3962401" y="624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8" rIns="91375" bIns="45688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VDHC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1"/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740352" y="6453337"/>
            <a:ext cx="1224136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de-DE" dirty="0" smtClean="0"/>
              <a:t>VDHC e.V.</a:t>
            </a:r>
            <a:endParaRPr lang="de-DE" dirty="0"/>
          </a:p>
        </p:txBody>
      </p:sp>
      <p:pic>
        <p:nvPicPr>
          <p:cNvPr id="10" name="Grafik 34" descr="VDHC_Logo_C_4c.jpg"/>
          <p:cNvPicPr/>
          <p:nvPr/>
        </p:nvPicPr>
        <p:blipFill>
          <a:blip r:embed="rId4" cstate="print"/>
          <a:srcRect l="27518" t="17600" r="25048" b="16800"/>
          <a:stretch>
            <a:fillRect/>
          </a:stretch>
        </p:blipFill>
        <p:spPr>
          <a:xfrm>
            <a:off x="467544" y="260648"/>
            <a:ext cx="576064" cy="57606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67544" y="4149080"/>
            <a:ext cx="799288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de-DE" sz="1400" b="1" spc="-10" dirty="0" smtClean="0">
                <a:latin typeface="Arial Nova" pitchFamily="34" charset="0"/>
                <a:cs typeface="Calibri"/>
                <a:sym typeface="Wingdings 3"/>
              </a:rPr>
              <a:t>Ich zähle auf Sie!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7544" y="1268760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 Nova" pitchFamily="34" charset="0"/>
                <a:cs typeface="Calibri"/>
              </a:rPr>
              <a:t>Und noch eine wichtige Aussage zu Schluss</a:t>
            </a:r>
            <a:r>
              <a:rPr lang="de-DE" sz="1400" dirty="0" smtClean="0">
                <a:latin typeface="Arial Nova" pitchFamily="34" charset="0"/>
                <a:cs typeface="Calibri"/>
              </a:rPr>
              <a:t>: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r>
              <a:rPr lang="de-DE" sz="1400" dirty="0" smtClean="0">
                <a:latin typeface="Arial Nova" pitchFamily="34" charset="0"/>
                <a:cs typeface="Calibri"/>
              </a:rPr>
              <a:t>Bitte gehen Sie mit diesem Thema sachlich um.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r>
              <a:rPr lang="de-DE" sz="1400" dirty="0" smtClean="0">
                <a:latin typeface="Arial Nova" pitchFamily="34" charset="0"/>
                <a:cs typeface="Calibri"/>
              </a:rPr>
              <a:t>Niemand trägt Schuld, wenn er Tiere mit dem Gendefekt in seiner Herde identifiziert.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r>
              <a:rPr lang="de-DE" sz="1400" b="1" dirty="0" smtClean="0">
                <a:latin typeface="Arial Nova" pitchFamily="34" charset="0"/>
                <a:cs typeface="Calibri"/>
              </a:rPr>
              <a:t>ABER </a:t>
            </a:r>
          </a:p>
          <a:p>
            <a:r>
              <a:rPr lang="de-DE" sz="1400" dirty="0" smtClean="0">
                <a:latin typeface="Arial Nova" pitchFamily="34" charset="0"/>
                <a:cs typeface="Calibri"/>
              </a:rPr>
              <a:t>Wenn Sie wissentlich Genträger weiterhin zur Zucht einsetzen, gefährden Sie bewusst den Erhalt der herausragenden Fähigkeiten unserer Rasse. </a:t>
            </a:r>
            <a:r>
              <a:rPr lang="de-DE" sz="1400" b="1" dirty="0" smtClean="0">
                <a:latin typeface="Arial Nova" pitchFamily="34" charset="0"/>
                <a:cs typeface="Calibri"/>
              </a:rPr>
              <a:t>Handeln Sie klug!</a:t>
            </a:r>
          </a:p>
          <a:p>
            <a:r>
              <a:rPr lang="de-DE" sz="1400" dirty="0" smtClean="0">
                <a:latin typeface="Arial Nova" pitchFamily="34" charset="0"/>
                <a:cs typeface="Calibri"/>
              </a:rPr>
              <a:t> </a:t>
            </a: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endParaRPr lang="de-DE" sz="1400" dirty="0" smtClean="0">
              <a:latin typeface="Arial Nova" pitchFamily="34" charset="0"/>
              <a:cs typeface="Calibri"/>
            </a:endParaRPr>
          </a:p>
          <a:p>
            <a:endParaRPr lang="de-DE" sz="1400" dirty="0">
              <a:latin typeface="Arial Nov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544" y="3573016"/>
            <a:ext cx="522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 Nova" pitchFamily="34" charset="0"/>
              </a:rPr>
              <a:t>Gemeinsam können wir uns diesem Problem stellen.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Arial Nova" pitchFamily="34" charset="0"/>
            </a:endParaRPr>
          </a:p>
        </p:txBody>
      </p:sp>
      <p:pic>
        <p:nvPicPr>
          <p:cNvPr id="14" name="Grafik 13" descr="IMG_53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861048"/>
            <a:ext cx="2448272" cy="2124965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539552" y="5085184"/>
            <a:ext cx="79928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Antje Pommer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de-DE" sz="1400" spc="-10" dirty="0" smtClean="0">
                <a:latin typeface="Arial Nova" pitchFamily="34" charset="0"/>
                <a:cs typeface="Calibri"/>
                <a:sym typeface="Wingdings 3"/>
              </a:rPr>
              <a:t>VDHC Vorsitzende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endParaRPr lang="de-DE" sz="1400" spc="-10" dirty="0" smtClean="0">
              <a:latin typeface="Arial Nova" pitchFamily="34" charset="0"/>
              <a:cs typeface="Calibri"/>
              <a:sym typeface="Wingdings 3"/>
            </a:endParaRPr>
          </a:p>
        </p:txBody>
      </p:sp>
      <p:pic>
        <p:nvPicPr>
          <p:cNvPr id="20" name="Grafik 19"/>
          <p:cNvPicPr/>
          <p:nvPr/>
        </p:nvPicPr>
        <p:blipFill>
          <a:blip r:embed="rId6" cstate="print">
            <a:clrChange>
              <a:clrFrom>
                <a:srgbClr val="ACC0DB"/>
              </a:clrFrom>
              <a:clrTo>
                <a:srgbClr val="ACC0DB">
                  <a:alpha val="0"/>
                </a:srgbClr>
              </a:clrTo>
            </a:clrChange>
            <a:biLevel thresh="50000"/>
          </a:blip>
          <a:srcRect l="14727" t="44909" r="20218" b="27287"/>
          <a:stretch>
            <a:fillRect/>
          </a:stretch>
        </p:blipFill>
        <p:spPr bwMode="auto">
          <a:xfrm>
            <a:off x="395536" y="4437112"/>
            <a:ext cx="2165231" cy="69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Bildschirmpräsentation (4:3)</PresentationFormat>
  <Paragraphs>153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Antje</dc:creator>
  <cp:lastModifiedBy>Antje</cp:lastModifiedBy>
  <cp:revision>7</cp:revision>
  <dcterms:created xsi:type="dcterms:W3CDTF">2023-10-31T14:16:22Z</dcterms:created>
  <dcterms:modified xsi:type="dcterms:W3CDTF">2023-11-19T14:08:39Z</dcterms:modified>
</cp:coreProperties>
</file>